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7315200" cy="9601200"/>
  <p:embeddedFontLst>
    <p:embeddedFont>
      <p:font typeface="Raleway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1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268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18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268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375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00" spcFirstLastPara="1" rIns="96600" wrap="square" tIns="483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7000" lIns="97000" spcFirstLastPara="1" rIns="97000" wrap="square" tIns="9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 , a year , opportunité de travailler dessus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7000" lIns="97000" spcFirstLastPara="1" rIns="97000" wrap="square" tIns="9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Commencez avec Presentation de Datavora ,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de ML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C’est quoi machine learning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CLasses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731837" y="4560887"/>
            <a:ext cx="5851500" cy="4321200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</p:spPr>
        <p:txBody>
          <a:bodyPr anchorCtr="0" anchor="b" bIns="48300" lIns="96600" spcFirstLastPara="1" rIns="96600" wrap="square" tIns="483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48" name="Shape 448"/>
          <p:cNvSpPr txBox="1"/>
          <p:nvPr/>
        </p:nvSpPr>
        <p:spPr>
          <a:xfrm>
            <a:off x="4143586" y="9119472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68" name="Shape 468"/>
          <p:cNvSpPr txBox="1"/>
          <p:nvPr/>
        </p:nvSpPr>
        <p:spPr>
          <a:xfrm>
            <a:off x="4143586" y="9119472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78" name="Shape 478"/>
          <p:cNvSpPr txBox="1"/>
          <p:nvPr/>
        </p:nvSpPr>
        <p:spPr>
          <a:xfrm>
            <a:off x="4143586" y="9119472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88" name="Shape 488"/>
          <p:cNvSpPr txBox="1"/>
          <p:nvPr/>
        </p:nvSpPr>
        <p:spPr>
          <a:xfrm>
            <a:off x="4143586" y="9119472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/>
        </p:nvSpPr>
        <p:spPr>
          <a:xfrm>
            <a:off x="4143586" y="9119472"/>
            <a:ext cx="3168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98" name="Shape 498"/>
          <p:cNvSpPr txBox="1"/>
          <p:nvPr/>
        </p:nvSpPr>
        <p:spPr>
          <a:xfrm>
            <a:off x="4143586" y="9119472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50" lIns="95500" spcFirstLastPara="1" rIns="95500" wrap="square" tIns="49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/>
          </a:p>
        </p:txBody>
      </p:sp>
      <p:sp>
        <p:nvSpPr>
          <p:cNvPr id="499" name="Shape 499"/>
          <p:cNvSpPr/>
          <p:nvPr>
            <p:ph idx="2" type="sldImg"/>
          </p:nvPr>
        </p:nvSpPr>
        <p:spPr>
          <a:xfrm>
            <a:off x="406400" y="720090"/>
            <a:ext cx="65025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650" lIns="95500" spcFirstLastPara="1" rIns="95500" wrap="square" tIns="49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31837" y="4560887"/>
            <a:ext cx="5851525" cy="4321175"/>
          </a:xfrm>
          <a:prstGeom prst="rect">
            <a:avLst/>
          </a:prstGeom>
        </p:spPr>
        <p:txBody>
          <a:bodyPr anchorCtr="0" anchor="t" bIns="48300" lIns="96600" spcFirstLastPara="1" rIns="96600" wrap="square" tIns="483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457200" y="719137"/>
            <a:ext cx="6400800" cy="3600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400"/>
              <a:buFont typeface="Arial"/>
              <a:buChar char="&gt;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300"/>
              </a:spcBef>
              <a:spcAft>
                <a:spcPts val="12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406408" y="711697"/>
            <a:ext cx="40989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/>
          <a:lstStyle>
            <a:lvl1pPr indent="-355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20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&gt;"/>
              <a:defRPr b="0" i="0" sz="16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50"/>
              </a:spcBef>
              <a:spcAft>
                <a:spcPts val="18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657731" y="711697"/>
            <a:ext cx="41004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/>
          <a:lstStyle>
            <a:lvl1pPr indent="-355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20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&gt;"/>
              <a:defRPr b="0" i="0" sz="1600" u="none" cap="none" strike="noStrike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5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50"/>
              </a:spcBef>
              <a:spcAft>
                <a:spcPts val="18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rgbClr val="46474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573215" y="1542205"/>
            <a:ext cx="5557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220C5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220C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571499" y="2453027"/>
            <a:ext cx="5571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Times"/>
              <a:buNone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400"/>
              <a:buFont typeface="Arial"/>
              <a:buChar char="&gt;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120"/>
              </a:spcAft>
              <a:buClr>
                <a:srgbClr val="220C5E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rgbClr val="5F5E6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686844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2642817" y="3744575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guide by</a:t>
            </a:r>
            <a:r>
              <a:rPr b="0" i="0" lang="en-US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Houda Bakir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houda.bakir@datavora.com</a:t>
            </a:r>
            <a:endParaRPr/>
          </a:p>
        </p:txBody>
      </p:sp>
      <p:pic>
        <p:nvPicPr>
          <p:cNvPr descr="Logo-Datavora-230x54-pour-web-horizontale-(white-version)-.png" id="73" name="Shape 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350" y="3079216"/>
            <a:ext cx="2999925" cy="4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475" y="1650"/>
            <a:ext cx="7058524" cy="273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54825"/>
            <a:ext cx="2085475" cy="198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FFFF"/>
                </a:solidFill>
              </a:rPr>
              <a:t>Overview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</a:rPr>
              <a:t>Python Library to provide data analysis features similar to: R, MATLAB, SAS </a:t>
            </a:r>
            <a:endParaRPr sz="2800">
              <a:solidFill>
                <a:srgbClr val="FFFFFF"/>
              </a:solidFill>
            </a:endParaRP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</a:rPr>
              <a:t>Rich data structures and functions to make working with data structure fast, easy and expressive.</a:t>
            </a:r>
            <a:endParaRPr sz="2800">
              <a:solidFill>
                <a:srgbClr val="FFFFFF"/>
              </a:solidFill>
            </a:endParaRP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</a:rPr>
              <a:t>It is built on top of NumPy</a:t>
            </a:r>
            <a:endParaRPr sz="2800">
              <a:solidFill>
                <a:srgbClr val="FFFFFF"/>
              </a:solidFill>
            </a:endParaRP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</a:rPr>
              <a:t>Key components provided by Pandas:</a:t>
            </a:r>
            <a:endParaRPr sz="2800">
              <a:solidFill>
                <a:srgbClr val="FFFFFF"/>
              </a:solidFill>
            </a:endParaRPr>
          </a:p>
          <a:p>
            <a:pPr indent="-228600" lvl="1" marL="6858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</a:rPr>
              <a:t>Series </a:t>
            </a:r>
            <a:endParaRPr sz="2400">
              <a:solidFill>
                <a:srgbClr val="FFFFFF"/>
              </a:solidFill>
            </a:endParaRPr>
          </a:p>
          <a:p>
            <a:pPr indent="-228600" lvl="1" marL="6858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</a:rPr>
              <a:t>DataFrame</a:t>
            </a:r>
            <a:endParaRPr sz="2400">
              <a:solidFill>
                <a:srgbClr val="FFFFFF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693137" y="4103658"/>
            <a:ext cx="5035800" cy="646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Series, DataFrame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pandas </a:t>
            </a: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559800" y="11933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-US" sz="33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Series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dimensional array-like object</a:t>
            </a:r>
            <a:endParaRPr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contains array of data (of any NumPy data type) with associated indexes. (Indexes can be strings or integers or other data types.)</a:t>
            </a:r>
            <a:endParaRPr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 , the series will get indexing from 0 to N where N = size -1</a:t>
            </a:r>
            <a:endParaRPr/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202787" y="3000971"/>
            <a:ext cx="2904900" cy="193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 = Series([4, 7, -5, 3])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</a:t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667</a:t>
            </a: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0 4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1 7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2 -5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3 3</a:t>
            </a:r>
            <a:endParaRPr sz="11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681903" y="3160671"/>
            <a:ext cx="35115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obj.values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array([ 4, 7, -5, 3], dtype=int64)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669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obj.index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669</a:t>
            </a: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RangeIndex(start=0, stop=4, step=1)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Series – referencing elements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03384" y="1369219"/>
            <a:ext cx="4572000" cy="193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670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 = Series([4, 7, -5, 3], index=['d', 'b', 'a', 'c'])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671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671</a:t>
            </a:r>
            <a:r>
              <a:rPr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-5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628650" y="3412257"/>
            <a:ext cx="4572000" cy="152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672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obj2.index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672</a:t>
            </a: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Index(['d', 'b', 'a', 'c'], dtype='object')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673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obj2.values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673</a:t>
            </a: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array([ 4, 7, -5, 3], dtype=int64)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535637" y="1268016"/>
            <a:ext cx="2725500" cy="900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674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obj2['a']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ut[</a:t>
            </a:r>
            <a:r>
              <a:rPr b="1"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674</a:t>
            </a:r>
            <a:r>
              <a:rPr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]: -5</a:t>
            </a:r>
            <a:endParaRPr sz="11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675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obj2['d']=10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5503976" y="2222225"/>
            <a:ext cx="2757300" cy="13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677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obj2[['d', 'c', 'a']]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677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-5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5514400" y="3576550"/>
            <a:ext cx="27573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692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obj2[:2]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692</a:t>
            </a:r>
            <a:r>
              <a:rPr lang="en-US" sz="1400">
                <a:solidFill>
                  <a:srgbClr val="8B000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Series – array/dict operations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 array operations can also be applied, which will preserve the index-value link</a:t>
            </a:r>
            <a:endParaRPr/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thought of as a dict. </a:t>
            </a:r>
            <a:b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constructed from a dict directly.</a:t>
            </a:r>
            <a:endParaRPr/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82748" y="1762216"/>
            <a:ext cx="1976400" cy="13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694</a:t>
            </a:r>
            <a:r>
              <a:rPr lang="en-US" sz="140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]: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obj2[obj2&gt;0]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694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3409657" y="1658416"/>
            <a:ext cx="2324700" cy="152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699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obj2**2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699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100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49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25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882748" y="4285495"/>
            <a:ext cx="2694000" cy="484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'b' in obj2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True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5725111" y="3193917"/>
            <a:ext cx="3340500" cy="214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702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obj3 = Series({'a': 10, 'b': 5, 'c': 30})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703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703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30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Series – null values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628650" y="1268026"/>
            <a:ext cx="4572000" cy="315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704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sdata = {'Texas': 10, 'Ohio': 20, 'Oregon': 15, 'Utah': 18}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705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states = ['Texas', 'Ohio', 'Oregon', 'Iowa']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706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 = Series(sdata, index=states)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Shape 180"/>
          <p:cNvCxnSpPr/>
          <p:nvPr/>
        </p:nvCxnSpPr>
        <p:spPr>
          <a:xfrm flipH="1">
            <a:off x="1425859" y="3815741"/>
            <a:ext cx="781500" cy="11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2207354" y="3538842"/>
            <a:ext cx="108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Missing value</a:t>
            </a:r>
            <a:endParaRPr b="1" sz="1100">
              <a:solidFill>
                <a:srgbClr val="980000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060009" y="266113"/>
            <a:ext cx="2113800" cy="152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708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pd.isnull(obj4)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708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False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False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False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True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bool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060000" y="1795525"/>
            <a:ext cx="2589300" cy="196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pd.notnull(obj4)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True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True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True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False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bool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19510" y="3764136"/>
            <a:ext cx="2652000" cy="13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obj4[obj4.notnull()]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-US" sz="33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Series – auto alignment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378" y="1889639"/>
            <a:ext cx="4572000" cy="1731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714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714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Utah 18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int64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877600" y="1889642"/>
            <a:ext cx="3485400" cy="1731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715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obj5 +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715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40.0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30.0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Utah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014193" y="1889639"/>
            <a:ext cx="1343400" cy="152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707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Series name and index name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87791" y="1257635"/>
            <a:ext cx="2915700" cy="193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obj4.name = 'population'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Name: population, 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025801" y="570025"/>
            <a:ext cx="2968200" cy="214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722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obj4.index.name = 'state'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723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723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state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Texas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Oregon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Iowa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Name: population, 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025812" y="2790014"/>
            <a:ext cx="2968200" cy="214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725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obj4.index = ['Florida', 'New York', 'Kentucky', 'Georgia']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726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726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Florida 10.0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New York 20.0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Kentucky 15.0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Georgia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Name: population, dtype: float64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787791" y="3248813"/>
            <a:ext cx="5394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 of a series can be changed to a different index.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 object itself is immutable.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043609" y="3854997"/>
            <a:ext cx="4233900" cy="484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1014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obj4.index[2]='California'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TypeError: Index does not support mutable operations</a:t>
            </a:r>
            <a:endParaRPr sz="1100"/>
          </a:p>
        </p:txBody>
      </p:sp>
      <p:sp>
        <p:nvSpPr>
          <p:cNvPr id="203" name="Shape 203"/>
          <p:cNvSpPr/>
          <p:nvPr/>
        </p:nvSpPr>
        <p:spPr>
          <a:xfrm>
            <a:off x="1043609" y="4391368"/>
            <a:ext cx="4572000" cy="69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1016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obj4.index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1016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Index(['Florida', 'New York', 'Kentucky', 'Georgia'], dtype='object')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DataFrame</a:t>
            </a:r>
            <a:endParaRPr i="0" sz="3300" u="none" cap="none" strike="noStrike">
              <a:solidFill>
                <a:srgbClr val="00FFFF"/>
              </a:solidFill>
            </a:endParaRP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28650" y="1369219"/>
            <a:ext cx="3943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100" u="none" cap="none" strike="noStrike">
                <a:solidFill>
                  <a:schemeClr val="dk1"/>
                </a:solidFill>
              </a:rPr>
              <a:t>DataFrame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tabular data structure comprised of rows and columns, akin to a spreadsheet or database table.</a:t>
            </a:r>
            <a:endParaRPr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treated as an order collection of  columns</a:t>
            </a:r>
            <a:endParaRPr/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column can be a different data type</a:t>
            </a:r>
            <a:endParaRPr/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both row and column indices</a:t>
            </a:r>
            <a:endParaRPr/>
          </a:p>
          <a:p>
            <a:pPr indent="-635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899074" y="1200478"/>
            <a:ext cx="3984600" cy="3531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727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]: data = {'state': ['Ohio', 'Ohio', 'Ohio', 'Nevada', 'Nevada'],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     ...: 'year': [2000, 2001, 2002, 2001, 2002],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     ...: 'pop': [1.5, 1.7, 3.6, 2.4, 2.9]}</a:t>
            </a:r>
            <a:br>
              <a:rPr lang="en-US" sz="1500">
                <a:latin typeface="Calibri"/>
                <a:ea typeface="Calibri"/>
                <a:cs typeface="Calibri"/>
                <a:sym typeface="Calibri"/>
              </a:rPr>
            </a:b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728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]: frame = DataFrame(data)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729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]: frame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729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   pop state year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0 1.5 Ohio 2000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1 1.7 Ohio 2001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2 3.6 Ohio 2002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3 2.4 Nevada 2001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4 2.9 Nevada 2002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Shape 211"/>
          <p:cNvCxnSpPr/>
          <p:nvPr/>
        </p:nvCxnSpPr>
        <p:spPr>
          <a:xfrm flipH="1">
            <a:off x="6341257" y="3399182"/>
            <a:ext cx="785100" cy="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2" name="Shape 212"/>
          <p:cNvSpPr txBox="1"/>
          <p:nvPr/>
        </p:nvSpPr>
        <p:spPr>
          <a:xfrm>
            <a:off x="7159303" y="3260675"/>
            <a:ext cx="115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reordered</a:t>
            </a:r>
            <a:endParaRPr sz="11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28650" y="273844"/>
            <a:ext cx="8157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DataFrame – specifying columns and indices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214403" y="1369219"/>
            <a:ext cx="230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of columns/rows can be specified. </a:t>
            </a:r>
            <a:endParaRPr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 not in data will have NaN.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799225" y="2379425"/>
            <a:ext cx="4662600" cy="2530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730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frame2 = DataFrame(data, columns=['year', 'state', 'pop', 'debt'], index=['A', 'B', 'C', 'D', 'E'])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731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731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   year state pop debt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2000 Ohio 1.5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B 2001 Ohio 1.7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C 2002 Ohio 3.6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 2001 Nevada 2.4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E 2002 Nevada 2.9 NaN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39410" y="1178917"/>
            <a:ext cx="45720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727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data = {'state': ['Ohio', 'Ohio', 'Ohio', 'Nevada', 'Nevada'],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     ...: 'year': [2000, 2001, 2002, 2001, 2002],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     ...: 'pop': [1.5, 1.7, 3.6, 2.4, 2.9]}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Shape 221"/>
          <p:cNvCxnSpPr/>
          <p:nvPr/>
        </p:nvCxnSpPr>
        <p:spPr>
          <a:xfrm flipH="1">
            <a:off x="2464918" y="3518452"/>
            <a:ext cx="1679700" cy="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2" name="Shape 222"/>
          <p:cNvCxnSpPr/>
          <p:nvPr/>
        </p:nvCxnSpPr>
        <p:spPr>
          <a:xfrm flipH="1" rot="10800000">
            <a:off x="4472609" y="2675431"/>
            <a:ext cx="19800" cy="67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3" name="Shape 223"/>
          <p:cNvSpPr txBox="1"/>
          <p:nvPr/>
        </p:nvSpPr>
        <p:spPr>
          <a:xfrm>
            <a:off x="4120613" y="3348931"/>
            <a:ext cx="95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order</a:t>
            </a:r>
            <a:endParaRPr sz="1100">
              <a:solidFill>
                <a:srgbClr val="FF0000"/>
              </a:solidFill>
            </a:endParaRPr>
          </a:p>
        </p:txBody>
      </p:sp>
      <p:cxnSp>
        <p:nvCxnSpPr>
          <p:cNvPr id="224" name="Shape 224"/>
          <p:cNvCxnSpPr>
            <a:stCxn id="225" idx="1"/>
          </p:cNvCxnSpPr>
          <p:nvPr/>
        </p:nvCxnSpPr>
        <p:spPr>
          <a:xfrm flipH="1">
            <a:off x="2633813" y="4615410"/>
            <a:ext cx="622500" cy="1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x="3256313" y="4476960"/>
            <a:ext cx="151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Initialized with NaN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DataFrame – from nested dict of dicts</a:t>
            </a:r>
            <a:endParaRPr i="0" sz="3300" u="none" cap="none" strike="noStrike">
              <a:solidFill>
                <a:srgbClr val="00FFFF"/>
              </a:solidFill>
            </a:endParaRP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Outer dict keys as columns and inner dict keys as row indices</a:t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28649" y="1747238"/>
            <a:ext cx="6974700" cy="214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838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pop = {'Nevada': {2001: 2.9, 2002: 2.9}, 'Ohio': {2002: 3.6, 2001: 1.7, 2000: 1.5}}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 = DataFrame(pop)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Nevada 	Ohio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2000 	NaN 	1.5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2001 	2.9 	1.7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2002 	2.9 	3.6</a:t>
            </a:r>
            <a:endParaRPr sz="1100"/>
          </a:p>
        </p:txBody>
      </p:sp>
      <p:sp>
        <p:nvSpPr>
          <p:cNvPr id="233" name="Shape 233"/>
          <p:cNvSpPr/>
          <p:nvPr/>
        </p:nvSpPr>
        <p:spPr>
          <a:xfrm>
            <a:off x="5515517" y="3491101"/>
            <a:ext cx="29148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842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frame3.T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842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2000 	2001 	2002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Nevada 	NaN 	2.9 	2.9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Ohio 	1.5 	1.7 	3.6</a:t>
            </a:r>
            <a:endParaRPr sz="1100"/>
          </a:p>
        </p:txBody>
      </p:sp>
      <p:sp>
        <p:nvSpPr>
          <p:cNvPr id="234" name="Shape 234"/>
          <p:cNvSpPr txBox="1"/>
          <p:nvPr/>
        </p:nvSpPr>
        <p:spPr>
          <a:xfrm>
            <a:off x="4320975" y="3491100"/>
            <a:ext cx="119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Transpose</a:t>
            </a:r>
            <a:endParaRPr b="1" sz="1100">
              <a:solidFill>
                <a:srgbClr val="FF0000"/>
              </a:solidFill>
            </a:endParaRPr>
          </a:p>
        </p:txBody>
      </p:sp>
      <p:cxnSp>
        <p:nvCxnSpPr>
          <p:cNvPr id="235" name="Shape 235"/>
          <p:cNvCxnSpPr/>
          <p:nvPr/>
        </p:nvCxnSpPr>
        <p:spPr>
          <a:xfrm flipH="1" rot="10800000">
            <a:off x="864704" y="3894196"/>
            <a:ext cx="9900" cy="4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" name="Shape 236"/>
          <p:cNvSpPr txBox="1"/>
          <p:nvPr/>
        </p:nvSpPr>
        <p:spPr>
          <a:xfrm>
            <a:off x="459673" y="4424000"/>
            <a:ext cx="332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Union of inner keys (in sorted order)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675" y="285525"/>
            <a:ext cx="4137224" cy="468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1" name="Shape 8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042100" y="6962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aleway"/>
              <a:buNone/>
            </a:pPr>
            <a:r>
              <a:rPr b="1" lang="en-US" sz="24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DATA PREPARATION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" name="Shape 83"/>
          <p:cNvSpPr txBox="1"/>
          <p:nvPr>
            <p:ph idx="4294967295" type="body"/>
          </p:nvPr>
        </p:nvSpPr>
        <p:spPr>
          <a:xfrm>
            <a:off x="2912625" y="1404584"/>
            <a:ext cx="34323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Data Science Pipeline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Tools to use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Numpy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Scipy</a:t>
            </a:r>
            <a:endParaRPr b="1" sz="14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Pandas</a:t>
            </a:r>
            <a:endParaRPr b="1" sz="14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aleway"/>
              <a:buChar char="➔"/>
            </a:pPr>
            <a:r>
              <a:rPr b="1" lang="en-US" sz="14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matplotlib</a:t>
            </a:r>
            <a:endParaRPr b="1" sz="14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000" y="3149175"/>
            <a:ext cx="2659106" cy="19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04800" y="1095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i="0" lang="en-US" sz="3300" u="none" cap="none" strike="noStrike">
                <a:solidFill>
                  <a:srgbClr val="00FFFF"/>
                </a:solidFill>
              </a:rPr>
              <a:t>DataFrame – index, columns, values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04800" y="82034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98224" y="1807027"/>
            <a:ext cx="43818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frame3.index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847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Int64Index([2000, 2001, 2002], dtype='int64')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848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frame3.columns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848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Index(['Nevada', 'Ohio'], dtype='object')</a:t>
            </a:r>
            <a:endParaRPr sz="1100"/>
          </a:p>
        </p:txBody>
      </p:sp>
      <p:sp>
        <p:nvSpPr>
          <p:cNvPr id="244" name="Shape 244"/>
          <p:cNvSpPr/>
          <p:nvPr/>
        </p:nvSpPr>
        <p:spPr>
          <a:xfrm>
            <a:off x="698224" y="3044150"/>
            <a:ext cx="4572000" cy="110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frame3.values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849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array([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[ nan, 1.5],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[ 2.9, 1.7],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[ 2.9, 3.6]])</a:t>
            </a:r>
            <a:endParaRPr sz="1100"/>
          </a:p>
        </p:txBody>
      </p:sp>
      <p:sp>
        <p:nvSpPr>
          <p:cNvPr id="245" name="Shape 245"/>
          <p:cNvSpPr/>
          <p:nvPr/>
        </p:nvSpPr>
        <p:spPr>
          <a:xfrm>
            <a:off x="5604440" y="1654319"/>
            <a:ext cx="3150600" cy="214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850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frame3.index.name = 'year'; frame3.columns.name='state'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 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851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frame3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Out[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851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]: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state Nevada Ohio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year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2000 NaN 1.5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2001 2.9 1.7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2002 2.9 3.6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406400" y="1025128"/>
            <a:ext cx="40989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SFO Airport Survey Results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CSV Example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24" y="1341824"/>
            <a:ext cx="6703924" cy="3272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53" name="Shape 2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406400" y="1025128"/>
            <a:ext cx="40989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SFO Airport Survey Results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Excel Example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87" y="1333500"/>
            <a:ext cx="5536406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406400" y="1071563"/>
            <a:ext cx="40989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Trip Advisor JSON file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JSON Examples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descr="https://cdn-images-1.medium.com/max/1600/1*xVkBq3coL2Nhh317pyFSkw.png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1550" y="1375171"/>
            <a:ext cx="2672954" cy="28491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1375171"/>
            <a:ext cx="2683669" cy="285035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70" name="Shape 270"/>
          <p:cNvSpPr txBox="1"/>
          <p:nvPr>
            <p:ph idx="2" type="body"/>
          </p:nvPr>
        </p:nvSpPr>
        <p:spPr>
          <a:xfrm>
            <a:off x="4659312" y="1071563"/>
            <a:ext cx="41004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Yelp JSON file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406400" y="1071563"/>
            <a:ext cx="40989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Sample Customer Data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SQL Example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62" y="1364456"/>
            <a:ext cx="5379243" cy="3330177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79" name="Shape 2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573087" y="1541859"/>
            <a:ext cx="77550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rgbClr val="00FFFF"/>
                </a:solidFill>
              </a:rPr>
              <a:t>Case Study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x="573087" y="2439244"/>
            <a:ext cx="63102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Time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Times"/>
              <a:buNone/>
            </a:pPr>
            <a:r>
              <a:rPr b="1" lang="en-US" sz="2400">
                <a:solidFill>
                  <a:srgbClr val="FFFFFF"/>
                </a:solidFill>
              </a:rPr>
              <a:t>Datavora example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– Excel &amp; CSV files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Time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import an Excel file?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Importing the Data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326356"/>
            <a:ext cx="6272212" cy="296822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94" name="Shape 2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columns do we have?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Data Characteristics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7" y="1289446"/>
            <a:ext cx="5293519" cy="2564606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2" name="Shape 3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if I just want a subset of these columns?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Data Characteristics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412" y="1225153"/>
            <a:ext cx="4002880" cy="3590924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0" name="Shape 3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columns do I have and what are their data types?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Data Characteristics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0075" y="1263253"/>
            <a:ext cx="2147887" cy="3358753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8" name="Shape 3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50" y="2924806"/>
            <a:ext cx="3335100" cy="22186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921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sz="3000">
              <a:solidFill>
                <a:srgbClr val="FFFFFF"/>
              </a:solidFill>
            </a:endParaRPr>
          </a:p>
          <a:p>
            <a:pPr indent="-2921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Why should I prepare my data?</a:t>
            </a:r>
            <a:endParaRPr sz="3000">
              <a:solidFill>
                <a:srgbClr val="FFFFFF"/>
              </a:solidFill>
            </a:endParaRPr>
          </a:p>
          <a:p>
            <a:pPr indent="-2921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types of data might I encounter?</a:t>
            </a:r>
            <a:endParaRPr sz="3000">
              <a:solidFill>
                <a:srgbClr val="FFFFFF"/>
              </a:solidFill>
            </a:endParaRPr>
          </a:p>
          <a:p>
            <a:pPr indent="-2921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can Python help me?</a:t>
            </a:r>
            <a:endParaRPr sz="3000">
              <a:solidFill>
                <a:srgbClr val="FFFFFF"/>
              </a:solidFill>
            </a:endParaRPr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many columns and records do I have?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I do a count of different values within a column?</a:t>
            </a:r>
            <a:endParaRPr>
              <a:solidFill>
                <a:srgbClr val="FFFFFF"/>
              </a:solidFill>
            </a:endParaRPr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Data Characteristics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87" y="1216819"/>
            <a:ext cx="2407444" cy="51435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437" y="3220850"/>
            <a:ext cx="3400425" cy="1000125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7" name="Shape 3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Lets look at the data dictionary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replace values to make them meaningful?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Modifying Data Values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1182290"/>
            <a:ext cx="2374107" cy="87272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558653"/>
            <a:ext cx="5786438" cy="162163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36" name="Shape 3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save this new file?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my file look like?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Saving to Excel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28725"/>
            <a:ext cx="5636419" cy="30003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071687"/>
            <a:ext cx="5856685" cy="248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1068387" y="4245769"/>
            <a:ext cx="585900" cy="22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567112" y="2046684"/>
            <a:ext cx="1528800" cy="22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Shape 347"/>
          <p:cNvCxnSpPr/>
          <p:nvPr/>
        </p:nvCxnSpPr>
        <p:spPr>
          <a:xfrm>
            <a:off x="4318000" y="1491853"/>
            <a:ext cx="14400" cy="554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48" name="Shape 348"/>
          <p:cNvCxnSpPr/>
          <p:nvPr/>
        </p:nvCxnSpPr>
        <p:spPr>
          <a:xfrm flipH="1">
            <a:off x="1654225" y="1491853"/>
            <a:ext cx="4921200" cy="28671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9" name="Shape 3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import a CSV file?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1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NaN?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Importing the Data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96590"/>
            <a:ext cx="6286499" cy="241577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7" name="Shape 3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fix NaN values?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Fixing Error Values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1357313"/>
            <a:ext cx="6410326" cy="2428874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5" name="Shape 3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if I want to add the Year in a column?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Adding Custom Columns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62" y="1296590"/>
            <a:ext cx="6355557" cy="238482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3" name="Shape 3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look at the data value ranges for multiple columns?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Identifying Value Ranges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1247775"/>
            <a:ext cx="6410326" cy="247292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1" name="Shape 3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37" y="2082403"/>
            <a:ext cx="6265069" cy="1629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idx="1" type="body"/>
          </p:nvPr>
        </p:nvSpPr>
        <p:spPr>
          <a:xfrm>
            <a:off x="298500" y="695290"/>
            <a:ext cx="8547000" cy="3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I save this new file?</a:t>
            </a:r>
            <a:endParaRPr>
              <a:solidFill>
                <a:srgbClr val="FFFFFF"/>
              </a:solidFill>
            </a:endParaRPr>
          </a:p>
          <a:p>
            <a:pPr indent="-76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my file look like?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Saving to CSV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501650" y="2051446"/>
            <a:ext cx="1528800" cy="22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Shape 390"/>
          <p:cNvCxnSpPr/>
          <p:nvPr/>
        </p:nvCxnSpPr>
        <p:spPr>
          <a:xfrm flipH="1">
            <a:off x="1266900" y="1489471"/>
            <a:ext cx="3038400" cy="561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196578"/>
            <a:ext cx="4543425" cy="292894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2" name="Shape 3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libri"/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000" y="247275"/>
            <a:ext cx="6031787" cy="48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libri"/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88" y="1152475"/>
            <a:ext cx="72104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900" y="1017725"/>
            <a:ext cx="72485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959644"/>
            <a:ext cx="83517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413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 the importance of preparing your data for analysis</a:t>
            </a:r>
            <a:endParaRPr sz="2200">
              <a:solidFill>
                <a:srgbClr val="FFFFFF"/>
              </a:solidFill>
            </a:endParaRPr>
          </a:p>
          <a:p>
            <a:pPr indent="-241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 different types of data formats you may encounter</a:t>
            </a:r>
            <a:endParaRPr sz="2200">
              <a:solidFill>
                <a:srgbClr val="FFFFFF"/>
              </a:solidFill>
            </a:endParaRPr>
          </a:p>
          <a:p>
            <a:pPr indent="-241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 strategies and techniques for importing, preparing, and saving your data using Python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libri"/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525" y="293350"/>
            <a:ext cx="6974449" cy="47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/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888" y="466725"/>
            <a:ext cx="7134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/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575" y="565475"/>
            <a:ext cx="7255575" cy="389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DFStyle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75" y="634138"/>
            <a:ext cx="72390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Plotting - matplotlib</a:t>
            </a: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457200" y="1200150"/>
            <a:ext cx="8229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friendly, but powerful, plotting </a:t>
            </a:r>
            <a:r>
              <a:rPr lang="en-US" sz="2000">
                <a:solidFill>
                  <a:srgbClr val="FFFFFF"/>
                </a:solidFill>
              </a:rPr>
              <a:t>capabilities</a:t>
            </a: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python</a:t>
            </a:r>
            <a:endParaRPr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http://matplotlib.sourceforge.net/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762" y="2086528"/>
            <a:ext cx="4115989" cy="75485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539750" y="2787253"/>
            <a:ext cx="8229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installed (default at Observatory)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539750" y="3165877"/>
            <a:ext cx="8064600" cy="3237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import pylab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539750" y="3543300"/>
            <a:ext cx="8229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Settings can be customised by editing ~/.matplotlib/matplotlibrc</a:t>
            </a:r>
            <a:endParaRPr>
              <a:solidFill>
                <a:srgbClr val="FFFFFF"/>
              </a:solidFill>
            </a:endParaRPr>
          </a:p>
          <a:p>
            <a:pPr indent="-284162" lvl="1" marL="7413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default font, colours, layout, etc.</a:t>
            </a:r>
            <a:endParaRPr>
              <a:solidFill>
                <a:srgbClr val="FFFFFF"/>
              </a:solidFill>
            </a:endParaRPr>
          </a:p>
          <a:p>
            <a:pPr indent="-341312" lvl="0" marL="34131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Helpful website</a:t>
            </a:r>
            <a:endParaRPr>
              <a:solidFill>
                <a:srgbClr val="FFFFFF"/>
              </a:solidFill>
            </a:endParaRPr>
          </a:p>
          <a:p>
            <a:pPr indent="-284162" lvl="1" marL="74136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many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Pylab and Pyplot</a:t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611175" y="1071575"/>
            <a:ext cx="7936200" cy="26937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python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Python 2.7.3 (default, Aug  9 2012, 17:23:57)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[GCC 4.7.1 20120720 (Red Hat 4.7.1-5)] on linux2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 "help", "copyright", "credits" or "license" for more information.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import matplotlib.pyplot as plt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plt.plot([1,2,3,4])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[&lt;matplotlib.lines.Line2D object at 0x1fe53d0&gt;]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plt.ylabel('some numbers')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&lt;matplotlib.text.Texy object at 0x1d6ad90&gt;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plt.show() </a:t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1086400" y="1987600"/>
            <a:ext cx="6719100" cy="30885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ipython –-pylab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Python 2.7.3 (default, Aug  9 2012, 17:23:57)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 "copyright", "credits" or "license" for more information.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IPython 0.13.2 -- An enhanced Interactive Python.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?         -&gt; Introduction and overview of IPython's features.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%quickref -&gt; Quick reference.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help      -&gt; Python's own help system.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object?   -&gt; Details about 'object', use 'object??' for extra details.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 to pylab, a matplotlib-based Python environment [backen: GTKAgg].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 more information, type ‘help(pylab)’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Courier New"/>
              <a:buNone/>
            </a:pPr>
            <a:r>
              <a:rPr b="0" i="0" lang="en-US" sz="1100" u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In [1]: </a:t>
            </a:r>
            <a:r>
              <a:rPr b="0" i="0" lang="en-US" sz="11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plot([1,2,3,4])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Matplotlib.pyplot basic example</a:t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468300" y="3387678"/>
            <a:ext cx="3311400" cy="1108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matplotlib.pyplot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plt.plot([1,2,3,4])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plt.ylabel('some numbers')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 </a:t>
            </a:r>
            <a:endParaRPr/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5737" y="1329928"/>
            <a:ext cx="3665934" cy="299799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5" name="Shape 475"/>
          <p:cNvSpPr txBox="1"/>
          <p:nvPr/>
        </p:nvSpPr>
        <p:spPr>
          <a:xfrm>
            <a:off x="540462" y="1329931"/>
            <a:ext cx="31671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matplotlib.pyplot is a collection of command style functions that make matplotlib work like MATLAB. Each pyplot unction makes some change to a figure: eg, create a figure, create a plotting area in a figure, plot some lines in a plotting area, decorate the plot with labels, etc....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Matplotlib.pyplot basic example</a:t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311250" y="3124127"/>
            <a:ext cx="5113200" cy="17253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 matplotlib.pyplot as plt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1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evenly sampled time at 200ms intervals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np.arange(0., 5., 0.2)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1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red dashes, blue squares and green triangles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plt.plot(t, t, 'r--', t, t**2, 'bs', t, t**3, 'g^') 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611187" y="1491853"/>
            <a:ext cx="36006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Generally, you will use numpy arrays. In fact, all sequences are converted to numpy arrays internally. The example below illustrates a plotting several lines with different format styles in one command using arrays.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7387" y="1168003"/>
            <a:ext cx="4416424" cy="29075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Matplotlib.pyplot example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468300" y="1221574"/>
            <a:ext cx="7056300" cy="26004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matplotlib.pyplot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mu, sigma = 100, 15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mu + sigma * np.random.randn(10000)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1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 the histogram of the data</a:t>
            </a: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n, bins, patches = plt.hist(x, 50, normed=1, facecolor='g', alpha=0.75)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plt.xlabel('Smarts')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plt.ylabel('Probability')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plt.title('Histogram of IQ')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plt.text(60, .025, r'$\mu=100,\ \sigma=15$')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plt.axis([40, 160, 0, 0.03])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plt.grid(True) </a:t>
            </a:r>
            <a:endParaRPr/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850" y="2799650"/>
            <a:ext cx="2865400" cy="234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95" name="Shape 495"/>
          <p:cNvSpPr txBox="1"/>
          <p:nvPr/>
        </p:nvSpPr>
        <p:spPr>
          <a:xfrm>
            <a:off x="468312" y="3821972"/>
            <a:ext cx="38877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Working with text.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 text() command can be used to add text in an arbitrary location, and the xlabel(), ylabel() and title() are used to add text in the indicated locations.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solidFill>
            <a:srgbClr val="4775B9">
              <a:alpha val="7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Matplotlib.pyplot example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417500" y="1425174"/>
            <a:ext cx="7905900" cy="36873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matplotlib import rc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matplotlib.numerix import arange, cos, pi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pylab import figure, axes, plot, xlabel,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ylabel, title, grid, savefig, show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rc('text', usetex=True)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figure(1)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 = axes([0.1, 0.1, 0.8, 0.7])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arange(0.0, 1.0+0.01, 0.01)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 = cos(2*2*pi*t)+2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plot(t, 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xlabel(r'\textbf{time (s)}')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ylabel(r'\textit{voltage (mV)}',fontsize=16)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title(r"\TeX\ is Number $\displaystyle\sum_{n=1}^\infty\frac{-e^{i\pi}}{2^n}$!", fontsize=16, color='r')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grid(True)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savefig('tex_demo')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b="0" i="0" lang="en-US" sz="12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show()</a:t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482600" y="1015603"/>
            <a:ext cx="388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TeX.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812" y="1291897"/>
            <a:ext cx="3145632" cy="235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959644"/>
            <a:ext cx="83517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54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Reduce errors</a:t>
            </a:r>
            <a:endParaRPr>
              <a:solidFill>
                <a:srgbClr val="FFFFFF"/>
              </a:solidFill>
            </a:endParaRPr>
          </a:p>
          <a:p>
            <a:pPr indent="-254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 duplicate records</a:t>
            </a:r>
            <a:endParaRPr>
              <a:solidFill>
                <a:srgbClr val="FFFFFF"/>
              </a:solidFill>
            </a:endParaRPr>
          </a:p>
          <a:p>
            <a:pPr indent="-254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Fix missing values</a:t>
            </a:r>
            <a:endParaRPr>
              <a:solidFill>
                <a:srgbClr val="FFFFFF"/>
              </a:solidFill>
            </a:endParaRPr>
          </a:p>
          <a:p>
            <a:pPr indent="-254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 range values</a:t>
            </a:r>
            <a:endParaRPr>
              <a:solidFill>
                <a:srgbClr val="FFFFFF"/>
              </a:solidFill>
            </a:endParaRPr>
          </a:p>
          <a:p>
            <a:pPr indent="-254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0" i="0" lang="en-US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Fix formatting (i.e. date, text, number)</a:t>
            </a:r>
            <a:endParaRPr>
              <a:solidFill>
                <a:srgbClr val="FFFFFF"/>
              </a:solidFill>
            </a:endParaRPr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Why should I prepare my data?</a:t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ctrTitle"/>
          </p:nvPr>
        </p:nvSpPr>
        <p:spPr>
          <a:xfrm>
            <a:off x="573087" y="1541859"/>
            <a:ext cx="5557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11" name="Shape 5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Comma Separated Value (CSV)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JavaScript Object Notation (JSON)</a:t>
            </a:r>
            <a:endParaRPr b="0" i="0" sz="16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Structured Query Language (SQL)</a:t>
            </a:r>
            <a:endParaRPr>
              <a:solidFill>
                <a:srgbClr val="FFFFFF"/>
              </a:solidFill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more!</a:t>
            </a:r>
            <a:endParaRPr>
              <a:solidFill>
                <a:srgbClr val="FFFFFF"/>
              </a:solidFill>
            </a:endParaRPr>
          </a:p>
          <a:p>
            <a:pPr indent="-101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Calibri"/>
              <a:buChar char="➔"/>
            </a:pPr>
            <a:r>
              <a:rPr b="1" i="0" lang="en-US" sz="3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can help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57200" y="223838"/>
            <a:ext cx="8547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What types of data formats might I encounter?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Python Package:</a:t>
            </a:r>
            <a:endParaRPr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b="1" i="0" lang="en-US" u="none">
                <a:solidFill>
                  <a:srgbClr val="FFFFFF"/>
                </a:solidFill>
              </a:rPr>
              <a:t>Pandas</a:t>
            </a:r>
            <a:endParaRPr b="1">
              <a:solidFill>
                <a:srgbClr val="FFFFFF"/>
              </a:solidFill>
            </a:endParaRPr>
          </a:p>
          <a:p>
            <a:pPr indent="-318769" lvl="1" marL="600075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source library that allows you to work with </a:t>
            </a:r>
            <a:r>
              <a:rPr b="0" i="0" lang="en-US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CSV</a:t>
            </a: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0" i="0" lang="en-US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SQL database file</a:t>
            </a: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s, pull them into tables (called </a:t>
            </a:r>
            <a:r>
              <a:rPr b="1" i="0" lang="en-US" u="sng" cap="none" strike="noStrike">
                <a:solidFill>
                  <a:srgbClr val="FFFFFF"/>
                </a:solidFill>
              </a:rPr>
              <a:t>dataframes</a:t>
            </a:r>
            <a:r>
              <a:rPr b="0" i="0" lang="en-US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), and perform various data analysis techniques.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457200" y="223838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b="1" sz="3000">
              <a:solidFill>
                <a:srgbClr val="00FFFF"/>
              </a:solidFill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63" y="3482991"/>
            <a:ext cx="2850356" cy="147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Some basic python syntax to keep in mind:</a:t>
            </a:r>
            <a:endParaRPr>
              <a:solidFill>
                <a:srgbClr val="FFFFFF"/>
              </a:solidFill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Declaring a variable (always to the left of equal sign)</a:t>
            </a:r>
            <a:endParaRPr>
              <a:solidFill>
                <a:srgbClr val="FFFFFF"/>
              </a:solidFill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 names (can use “ “ or ‘ ‘)</a:t>
            </a:r>
            <a:endParaRPr>
              <a:solidFill>
                <a:srgbClr val="FFFFFF"/>
              </a:solidFill>
            </a:endParaRPr>
          </a:p>
          <a:p>
            <a:pPr indent="-273049" lvl="1" marL="600075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= pd.</a:t>
            </a:r>
            <a:r>
              <a:rPr b="1" i="0" lang="en-US" sz="1600" u="none" cap="none" strike="noStrike">
                <a:solidFill>
                  <a:srgbClr val="FFFFFF"/>
                </a:solidFill>
              </a:rPr>
              <a:t>read_excel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b="1" i="1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b="1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.xlsx'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‘</a:t>
            </a:r>
            <a:r>
              <a:rPr b="0" i="1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sheet_name</a:t>
            </a: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’)</a:t>
            </a:r>
            <a:endParaRPr>
              <a:solidFill>
                <a:srgbClr val="FFFFFF"/>
              </a:solidFill>
            </a:endParaRPr>
          </a:p>
          <a:p>
            <a:pPr indent="-273050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Or</a:t>
            </a:r>
            <a:endParaRPr>
              <a:solidFill>
                <a:srgbClr val="FFFFFF"/>
              </a:solidFill>
            </a:endParaRPr>
          </a:p>
          <a:p>
            <a:pPr indent="-27304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file_name = ‘file_name.xlsx’</a:t>
            </a:r>
            <a:endParaRPr>
              <a:solidFill>
                <a:srgbClr val="FFFFFF"/>
              </a:solidFill>
            </a:endParaRPr>
          </a:p>
          <a:p>
            <a:pPr indent="-27304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sheet_name = ‘sheet_name’</a:t>
            </a:r>
            <a:endParaRPr>
              <a:solidFill>
                <a:srgbClr val="FFFFFF"/>
              </a:solidFill>
            </a:endParaRPr>
          </a:p>
          <a:p>
            <a:pPr indent="-27304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FFFFFF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pandas</a:t>
            </a:r>
            <a:r>
              <a:rPr b="1" i="0" lang="en-US" sz="1600" u="none" cap="none" strike="noStrike">
                <a:solidFill>
                  <a:schemeClr val="dk1"/>
                </a:solidFill>
              </a:rPr>
              <a:t>.read_excel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sheet_name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9176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457200" y="190500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Coding Basics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848915"/>
            <a:ext cx="72453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2000"/>
              <a:buFont typeface="Noto Sans Symbols"/>
              <a:buNone/>
            </a:pPr>
            <a:r>
              <a:rPr b="1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Some basic python syntax to keep in mind:</a:t>
            </a:r>
            <a:endParaRPr>
              <a:solidFill>
                <a:srgbClr val="FFFFFF"/>
              </a:solidFill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library packages</a:t>
            </a:r>
            <a:endParaRPr>
              <a:solidFill>
                <a:srgbClr val="FFFFFF"/>
              </a:solidFill>
            </a:endParaRPr>
          </a:p>
          <a:p>
            <a:pPr indent="-273049" lvl="1" marL="600075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b="1" i="1" lang="en-US" sz="1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b="0" i="1" lang="en-US" sz="1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i="1" lang="en-US" sz="1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pd </a:t>
            </a:r>
            <a:r>
              <a:rPr b="1" i="1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#calling pandas library and creating reference ‘pd’</a:t>
            </a:r>
            <a:endParaRPr/>
          </a:p>
          <a:p>
            <a:pPr indent="-27304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pd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.read_excel(‘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.xlsx', ‘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sheet_name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’)</a:t>
            </a:r>
            <a:endParaRPr/>
          </a:p>
          <a:p>
            <a:pPr indent="-273050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Or</a:t>
            </a:r>
            <a:endParaRPr/>
          </a:p>
          <a:p>
            <a:pPr indent="-27304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Char char="−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.read_excel(‘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.xlsx', ‘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sheet_name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’)</a:t>
            </a:r>
            <a:endParaRPr/>
          </a:p>
          <a:p>
            <a:pPr indent="-191769" lvl="1" marL="600075" marR="0" rtl="0" algn="l">
              <a:lnSpc>
                <a:spcPct val="150000"/>
              </a:lnSpc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28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spcBef>
                <a:spcPts val="1160"/>
              </a:spcBef>
              <a:spcAft>
                <a:spcPts val="0"/>
              </a:spcAft>
              <a:buClr>
                <a:srgbClr val="220C5E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57200" y="190500"/>
            <a:ext cx="854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220C5E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Coding Basics (cont.)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